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0"/>
  </p:notesMasterIdLst>
  <p:handoutMasterIdLst>
    <p:handoutMasterId r:id="rId51"/>
  </p:handoutMasterIdLst>
  <p:sldIdLst>
    <p:sldId id="977" r:id="rId2"/>
    <p:sldId id="869" r:id="rId3"/>
    <p:sldId id="870" r:id="rId4"/>
    <p:sldId id="873" r:id="rId5"/>
    <p:sldId id="943" r:id="rId6"/>
    <p:sldId id="894" r:id="rId7"/>
    <p:sldId id="895" r:id="rId8"/>
    <p:sldId id="896" r:id="rId9"/>
    <p:sldId id="897" r:id="rId10"/>
    <p:sldId id="978" r:id="rId11"/>
    <p:sldId id="898" r:id="rId12"/>
    <p:sldId id="899" r:id="rId13"/>
    <p:sldId id="900" r:id="rId14"/>
    <p:sldId id="944" r:id="rId15"/>
    <p:sldId id="902" r:id="rId16"/>
    <p:sldId id="903" r:id="rId17"/>
    <p:sldId id="904" r:id="rId18"/>
    <p:sldId id="905" r:id="rId19"/>
    <p:sldId id="906" r:id="rId20"/>
    <p:sldId id="907" r:id="rId21"/>
    <p:sldId id="908" r:id="rId22"/>
    <p:sldId id="909" r:id="rId23"/>
    <p:sldId id="910" r:id="rId24"/>
    <p:sldId id="979" r:id="rId25"/>
    <p:sldId id="911" r:id="rId26"/>
    <p:sldId id="912" r:id="rId27"/>
    <p:sldId id="913" r:id="rId28"/>
    <p:sldId id="914" r:id="rId29"/>
    <p:sldId id="915" r:id="rId30"/>
    <p:sldId id="916" r:id="rId31"/>
    <p:sldId id="917" r:id="rId32"/>
    <p:sldId id="918" r:id="rId33"/>
    <p:sldId id="919" r:id="rId34"/>
    <p:sldId id="920" r:id="rId35"/>
    <p:sldId id="980" r:id="rId36"/>
    <p:sldId id="981" r:id="rId37"/>
    <p:sldId id="921" r:id="rId38"/>
    <p:sldId id="922" r:id="rId39"/>
    <p:sldId id="946" r:id="rId40"/>
    <p:sldId id="923" r:id="rId41"/>
    <p:sldId id="924" r:id="rId42"/>
    <p:sldId id="925" r:id="rId43"/>
    <p:sldId id="926" r:id="rId44"/>
    <p:sldId id="927" r:id="rId45"/>
    <p:sldId id="928" r:id="rId46"/>
    <p:sldId id="982" r:id="rId47"/>
    <p:sldId id="930" r:id="rId48"/>
    <p:sldId id="835" r:id="rId49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680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notesMaster" Target="notesMasters/notesMaster1.xml"/><Relationship Id="rId51" Type="http://schemas.openxmlformats.org/officeDocument/2006/relationships/handoutMaster" Target="handoutMasters/handoutMaster1.xml"/><Relationship Id="rId52" Type="http://schemas.openxmlformats.org/officeDocument/2006/relationships/printerSettings" Target="printerSettings/printerSettings1.bin"/><Relationship Id="rId53" Type="http://schemas.openxmlformats.org/officeDocument/2006/relationships/presProps" Target="presProps.xml"/><Relationship Id="rId54" Type="http://schemas.openxmlformats.org/officeDocument/2006/relationships/viewProps" Target="viewProps.xml"/><Relationship Id="rId55" Type="http://schemas.openxmlformats.org/officeDocument/2006/relationships/theme" Target="theme/theme1.xml"/><Relationship Id="rId56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7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2: MapReduce Algorithm Design (2/2)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January 14, 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14691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API*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Mapper&lt;K</a:t>
            </a:r>
            <a:r>
              <a:rPr lang="en-US" baseline="-25000" dirty="0" smtClean="0"/>
              <a:t>in</a:t>
            </a:r>
            <a:r>
              <a:rPr lang="en-US" dirty="0" smtClean="0"/>
              <a:t>,V</a:t>
            </a:r>
            <a:r>
              <a:rPr lang="en-US" baseline="-25000" dirty="0"/>
              <a:t>in</a:t>
            </a:r>
            <a:r>
              <a:rPr lang="en-US" dirty="0" smtClean="0"/>
              <a:t>,K</a:t>
            </a:r>
            <a:r>
              <a:rPr lang="en-US" baseline="-25000" dirty="0"/>
              <a:t>out</a:t>
            </a:r>
            <a:r>
              <a:rPr lang="en-US" dirty="0" smtClean="0"/>
              <a:t>,V</a:t>
            </a:r>
            <a:r>
              <a:rPr lang="en-US" baseline="-25000" dirty="0" smtClean="0"/>
              <a:t>out</a:t>
            </a:r>
            <a:r>
              <a:rPr lang="en-US" dirty="0" smtClean="0"/>
              <a:t>&gt;</a:t>
            </a:r>
          </a:p>
          <a:p>
            <a:pPr lvl="1"/>
            <a:r>
              <a:rPr lang="en-US" dirty="0"/>
              <a:t>void setup(</a:t>
            </a:r>
            <a:r>
              <a:rPr lang="en-US" dirty="0" err="1"/>
              <a:t>Mapper.Context</a:t>
            </a:r>
            <a:r>
              <a:rPr lang="en-US" dirty="0"/>
              <a:t> context)</a:t>
            </a:r>
            <a:br>
              <a:rPr lang="en-US" dirty="0"/>
            </a:br>
            <a:r>
              <a:rPr lang="en-US" dirty="0"/>
              <a:t>Called once at the beginning of the </a:t>
            </a:r>
            <a:r>
              <a:rPr lang="en-US" dirty="0" smtClean="0"/>
              <a:t>task</a:t>
            </a:r>
          </a:p>
          <a:p>
            <a:pPr lvl="1"/>
            <a:r>
              <a:rPr lang="en-US" dirty="0" smtClean="0"/>
              <a:t>void map</a:t>
            </a:r>
            <a:r>
              <a:rPr lang="en-US" dirty="0"/>
              <a:t>(</a:t>
            </a:r>
            <a:r>
              <a:rPr lang="en-US" dirty="0" smtClean="0"/>
              <a:t>K</a:t>
            </a:r>
            <a:r>
              <a:rPr lang="en-US" baseline="-25000" dirty="0"/>
              <a:t>in</a:t>
            </a:r>
            <a:r>
              <a:rPr lang="en-US" dirty="0" smtClean="0"/>
              <a:t> </a:t>
            </a:r>
            <a:r>
              <a:rPr lang="en-US" dirty="0"/>
              <a:t>key, </a:t>
            </a:r>
            <a:r>
              <a:rPr lang="en-US" dirty="0" smtClean="0"/>
              <a:t>V</a:t>
            </a:r>
            <a:r>
              <a:rPr lang="en-US" baseline="-25000" dirty="0"/>
              <a:t>in</a:t>
            </a:r>
            <a:r>
              <a:rPr lang="en-US" dirty="0" smtClean="0"/>
              <a:t> </a:t>
            </a:r>
            <a:r>
              <a:rPr lang="en-US" dirty="0"/>
              <a:t>value, </a:t>
            </a:r>
            <a:r>
              <a:rPr lang="en-US" dirty="0" err="1"/>
              <a:t>Mapper.Context</a:t>
            </a:r>
            <a:r>
              <a:rPr lang="en-US" dirty="0"/>
              <a:t> context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Called </a:t>
            </a:r>
            <a:r>
              <a:rPr lang="en-US" dirty="0"/>
              <a:t>once for each key/value pair in the input </a:t>
            </a:r>
            <a:r>
              <a:rPr lang="en-US" dirty="0" smtClean="0"/>
              <a:t>split</a:t>
            </a:r>
          </a:p>
          <a:p>
            <a:pPr lvl="1"/>
            <a:r>
              <a:rPr lang="en-US" dirty="0"/>
              <a:t>void cleanup(</a:t>
            </a:r>
            <a:r>
              <a:rPr lang="en-US" dirty="0" err="1"/>
              <a:t>Mapper.Context</a:t>
            </a:r>
            <a:r>
              <a:rPr lang="en-US" dirty="0"/>
              <a:t> context)</a:t>
            </a:r>
            <a:br>
              <a:rPr lang="en-US" dirty="0"/>
            </a:br>
            <a:r>
              <a:rPr lang="en-US" dirty="0"/>
              <a:t>Called once at the end of the </a:t>
            </a:r>
            <a:r>
              <a:rPr lang="en-US" dirty="0" smtClean="0"/>
              <a:t>task</a:t>
            </a:r>
            <a:endParaRPr lang="en-US" dirty="0"/>
          </a:p>
          <a:p>
            <a:r>
              <a:rPr lang="en-US" dirty="0"/>
              <a:t>Reducer&lt;K</a:t>
            </a:r>
            <a:r>
              <a:rPr lang="en-US" baseline="-25000" dirty="0"/>
              <a:t>in</a:t>
            </a:r>
            <a:r>
              <a:rPr lang="en-US" dirty="0"/>
              <a:t>,V</a:t>
            </a:r>
            <a:r>
              <a:rPr lang="en-US" baseline="-25000" dirty="0"/>
              <a:t>in</a:t>
            </a:r>
            <a:r>
              <a:rPr lang="en-US" dirty="0"/>
              <a:t>,K</a:t>
            </a:r>
            <a:r>
              <a:rPr lang="en-US" baseline="-25000" dirty="0"/>
              <a:t>out</a:t>
            </a:r>
            <a:r>
              <a:rPr lang="en-US" dirty="0"/>
              <a:t>,V</a:t>
            </a:r>
            <a:r>
              <a:rPr lang="en-US" baseline="-25000" dirty="0"/>
              <a:t>out</a:t>
            </a:r>
            <a:r>
              <a:rPr lang="en-US" dirty="0" smtClean="0"/>
              <a:t>&gt;</a:t>
            </a:r>
            <a:r>
              <a:rPr lang="en-US" dirty="0"/>
              <a:t>/Combiner&lt;K</a:t>
            </a:r>
            <a:r>
              <a:rPr lang="en-US" baseline="-25000" dirty="0"/>
              <a:t>in</a:t>
            </a:r>
            <a:r>
              <a:rPr lang="en-US" dirty="0"/>
              <a:t>,V</a:t>
            </a:r>
            <a:r>
              <a:rPr lang="en-US" baseline="-25000" dirty="0"/>
              <a:t>in</a:t>
            </a:r>
            <a:r>
              <a:rPr lang="en-US" dirty="0"/>
              <a:t>,K</a:t>
            </a:r>
            <a:r>
              <a:rPr lang="en-US" baseline="-25000" dirty="0"/>
              <a:t>out</a:t>
            </a:r>
            <a:r>
              <a:rPr lang="en-US" dirty="0"/>
              <a:t>,V</a:t>
            </a:r>
            <a:r>
              <a:rPr lang="en-US" baseline="-25000" dirty="0"/>
              <a:t>out</a:t>
            </a:r>
            <a:r>
              <a:rPr lang="en-US" dirty="0" smtClean="0"/>
              <a:t>&gt;</a:t>
            </a:r>
          </a:p>
          <a:p>
            <a:pPr lvl="1"/>
            <a:r>
              <a:rPr lang="en-US" dirty="0" smtClean="0"/>
              <a:t>void setup(</a:t>
            </a:r>
            <a:r>
              <a:rPr lang="en-US" dirty="0" err="1" smtClean="0"/>
              <a:t>Reducer.Context</a:t>
            </a:r>
            <a:r>
              <a:rPr lang="en-US" dirty="0" smtClean="0"/>
              <a:t> </a:t>
            </a:r>
            <a:r>
              <a:rPr lang="en-US" dirty="0"/>
              <a:t>context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Called </a:t>
            </a:r>
            <a:r>
              <a:rPr lang="en-US" dirty="0"/>
              <a:t>once at the start of the </a:t>
            </a:r>
            <a:r>
              <a:rPr lang="en-US" dirty="0" smtClean="0"/>
              <a:t>task</a:t>
            </a:r>
            <a:endParaRPr lang="en-US" dirty="0"/>
          </a:p>
          <a:p>
            <a:pPr lvl="1"/>
            <a:r>
              <a:rPr lang="en-US" dirty="0"/>
              <a:t>v</a:t>
            </a:r>
            <a:r>
              <a:rPr lang="en-US" dirty="0" smtClean="0"/>
              <a:t>oid reduce</a:t>
            </a:r>
            <a:r>
              <a:rPr lang="en-US" dirty="0"/>
              <a:t>(</a:t>
            </a:r>
            <a:r>
              <a:rPr lang="en-US" dirty="0" smtClean="0"/>
              <a:t>K</a:t>
            </a:r>
            <a:r>
              <a:rPr lang="en-US" baseline="-25000" dirty="0"/>
              <a:t>in</a:t>
            </a:r>
            <a:r>
              <a:rPr lang="en-US" dirty="0" smtClean="0"/>
              <a:t> </a:t>
            </a:r>
            <a:r>
              <a:rPr lang="en-US" dirty="0"/>
              <a:t>key, </a:t>
            </a:r>
            <a:r>
              <a:rPr lang="en-US" dirty="0" err="1"/>
              <a:t>Iterable</a:t>
            </a:r>
            <a:r>
              <a:rPr lang="en-US" dirty="0"/>
              <a:t>&lt;</a:t>
            </a:r>
            <a:r>
              <a:rPr lang="en-US" dirty="0" smtClean="0"/>
              <a:t>V</a:t>
            </a:r>
            <a:r>
              <a:rPr lang="en-US" baseline="-25000" dirty="0"/>
              <a:t>in</a:t>
            </a:r>
            <a:r>
              <a:rPr lang="en-US" dirty="0" smtClean="0"/>
              <a:t>&gt; </a:t>
            </a:r>
            <a:r>
              <a:rPr lang="en-US" dirty="0"/>
              <a:t>values, </a:t>
            </a:r>
            <a:r>
              <a:rPr lang="en-US" dirty="0" err="1" smtClean="0"/>
              <a:t>Reducer.Context</a:t>
            </a:r>
            <a:r>
              <a:rPr lang="en-US" dirty="0" smtClean="0"/>
              <a:t> </a:t>
            </a:r>
            <a:r>
              <a:rPr lang="en-US" dirty="0"/>
              <a:t>context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Called </a:t>
            </a:r>
            <a:r>
              <a:rPr lang="en-US" dirty="0"/>
              <a:t>once for each </a:t>
            </a:r>
            <a:r>
              <a:rPr lang="en-US" dirty="0" smtClean="0"/>
              <a:t>key</a:t>
            </a:r>
            <a:endParaRPr lang="en-US" dirty="0"/>
          </a:p>
          <a:p>
            <a:pPr lvl="1"/>
            <a:r>
              <a:rPr lang="en-US" dirty="0"/>
              <a:t>v</a:t>
            </a:r>
            <a:r>
              <a:rPr lang="en-US" dirty="0" smtClean="0"/>
              <a:t>oid cleanup(</a:t>
            </a:r>
            <a:r>
              <a:rPr lang="en-US" dirty="0" err="1" smtClean="0"/>
              <a:t>Reducer.Context</a:t>
            </a:r>
            <a:r>
              <a:rPr lang="en-US" dirty="0" smtClean="0"/>
              <a:t> </a:t>
            </a:r>
            <a:r>
              <a:rPr lang="en-US" dirty="0"/>
              <a:t>context</a:t>
            </a:r>
            <a:r>
              <a:rPr lang="en-US" dirty="0" smtClean="0"/>
              <a:t>)</a:t>
            </a:r>
            <a:br>
              <a:rPr lang="en-US" dirty="0" smtClean="0"/>
            </a:br>
            <a:r>
              <a:rPr lang="en-US" dirty="0" smtClean="0"/>
              <a:t>Called </a:t>
            </a:r>
            <a:r>
              <a:rPr lang="en-US" dirty="0"/>
              <a:t>once at the end of the </a:t>
            </a:r>
            <a:r>
              <a:rPr lang="en-US" dirty="0" smtClean="0"/>
              <a:t>task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5020340" y="6324600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063038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Preserving State</a:t>
            </a:r>
            <a:endParaRPr lang="en-US" dirty="0"/>
          </a:p>
        </p:txBody>
      </p:sp>
      <p:grpSp>
        <p:nvGrpSpPr>
          <p:cNvPr id="62" name="Group 61"/>
          <p:cNvGrpSpPr/>
          <p:nvPr/>
        </p:nvGrpSpPr>
        <p:grpSpPr>
          <a:xfrm>
            <a:off x="1066800" y="1676400"/>
            <a:ext cx="2057401" cy="3886200"/>
            <a:chOff x="1143000" y="1676400"/>
            <a:chExt cx="2057401" cy="3886200"/>
          </a:xfrm>
        </p:grpSpPr>
        <p:sp>
          <p:nvSpPr>
            <p:cNvPr id="7" name="Rounded Rectangle 6"/>
            <p:cNvSpPr/>
            <p:nvPr/>
          </p:nvSpPr>
          <p:spPr bwMode="auto">
            <a:xfrm>
              <a:off x="11430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43001" y="1828800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Mapper object</a:t>
              </a:r>
              <a:endParaRPr lang="en-US" sz="180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0" name="Rounded Rectangle 9"/>
          <p:cNvSpPr/>
          <p:nvPr/>
        </p:nvSpPr>
        <p:spPr bwMode="auto">
          <a:xfrm>
            <a:off x="1295400" y="28956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295400" y="35052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1295400" y="47244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cleanup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600200" y="23622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 rot="10800000">
            <a:off x="3124200" y="22860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57600" y="2099846"/>
            <a:ext cx="198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one object per task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6172199" y="1676400"/>
            <a:ext cx="2057401" cy="3886200"/>
            <a:chOff x="6019800" y="1676400"/>
            <a:chExt cx="2057401" cy="3886200"/>
          </a:xfrm>
        </p:grpSpPr>
        <p:sp>
          <p:nvSpPr>
            <p:cNvPr id="20" name="Rounded Rectangle 19"/>
            <p:cNvSpPr/>
            <p:nvPr/>
          </p:nvSpPr>
          <p:spPr bwMode="auto">
            <a:xfrm>
              <a:off x="60198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019801" y="1828800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Reducer object</a:t>
              </a:r>
              <a:endParaRPr lang="en-US" sz="180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22" name="Rounded Rectangle 21"/>
          <p:cNvSpPr/>
          <p:nvPr/>
        </p:nvSpPr>
        <p:spPr bwMode="auto">
          <a:xfrm>
            <a:off x="6400799" y="28956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23" name="Rounded Rectangle 22"/>
          <p:cNvSpPr/>
          <p:nvPr/>
        </p:nvSpPr>
        <p:spPr bwMode="auto">
          <a:xfrm>
            <a:off x="6400799" y="35052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</a:t>
            </a:r>
          </a:p>
        </p:txBody>
      </p:sp>
      <p:sp>
        <p:nvSpPr>
          <p:cNvPr id="24" name="Rounded Rectangle 23"/>
          <p:cNvSpPr/>
          <p:nvPr/>
        </p:nvSpPr>
        <p:spPr bwMode="auto">
          <a:xfrm>
            <a:off x="6400799" y="47244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close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705599" y="23622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26" name="Straight Arrow Connector 25"/>
          <p:cNvCxnSpPr/>
          <p:nvPr/>
        </p:nvCxnSpPr>
        <p:spPr bwMode="auto">
          <a:xfrm flipV="1">
            <a:off x="5638799" y="22860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0800000">
            <a:off x="2895601" y="3705999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541207" y="3505200"/>
            <a:ext cx="16403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one call per input </a:t>
            </a:r>
            <a:b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key-value pair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495800" y="4139624"/>
            <a:ext cx="15745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one call per </a:t>
            </a:r>
            <a:b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key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2" name="Straight Arrow Connector 31"/>
          <p:cNvCxnSpPr/>
          <p:nvPr/>
        </p:nvCxnSpPr>
        <p:spPr bwMode="auto">
          <a:xfrm rot="10800000" flipH="1">
            <a:off x="5791199" y="4341811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10" idx="3"/>
          </p:cNvCxnSpPr>
          <p:nvPr/>
        </p:nvCxnSpPr>
        <p:spPr bwMode="auto">
          <a:xfrm rot="10800000">
            <a:off x="2895601" y="3124200"/>
            <a:ext cx="762001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2971800"/>
            <a:ext cx="2005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API initialization hook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5" name="Straight Arrow Connector 34"/>
          <p:cNvCxnSpPr>
            <a:endCxn id="22" idx="1"/>
          </p:cNvCxnSpPr>
          <p:nvPr/>
        </p:nvCxnSpPr>
        <p:spPr bwMode="auto">
          <a:xfrm flipV="1">
            <a:off x="5638800" y="3124200"/>
            <a:ext cx="761999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 bwMode="auto">
          <a:xfrm rot="10800000">
            <a:off x="2895602" y="4953000"/>
            <a:ext cx="914398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810000" y="4800600"/>
            <a:ext cx="1646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API cleanup hook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0" name="Straight Arrow Connector 39"/>
          <p:cNvCxnSpPr/>
          <p:nvPr/>
        </p:nvCxnSpPr>
        <p:spPr bwMode="auto">
          <a:xfrm>
            <a:off x="5486399" y="4953000"/>
            <a:ext cx="914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11" idx="1"/>
            <a:endCxn id="15" idx="1"/>
          </p:cNvCxnSpPr>
          <p:nvPr/>
        </p:nvCxnSpPr>
        <p:spPr bwMode="auto">
          <a:xfrm rot="10800000" flipH="1">
            <a:off x="1295400" y="2514600"/>
            <a:ext cx="304800" cy="1524000"/>
          </a:xfrm>
          <a:prstGeom prst="curvedConnector3">
            <a:avLst>
              <a:gd name="adj1" fmla="val -43235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23" idx="3"/>
            <a:endCxn id="25" idx="3"/>
          </p:cNvCxnSpPr>
          <p:nvPr/>
        </p:nvCxnSpPr>
        <p:spPr bwMode="auto">
          <a:xfrm flipH="1" flipV="1">
            <a:off x="7696199" y="2514600"/>
            <a:ext cx="304800" cy="1524000"/>
          </a:xfrm>
          <a:prstGeom prst="curvedConnector3">
            <a:avLst>
              <a:gd name="adj1" fmla="val -39706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61482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5" grpId="0" animBg="1"/>
      <p:bldP spid="19" grpId="0"/>
      <p:bldP spid="22" grpId="0" animBg="1"/>
      <p:bldP spid="23" grpId="0" animBg="1"/>
      <p:bldP spid="24" grpId="0" animBg="1"/>
      <p:bldP spid="25" grpId="0" animBg="1"/>
      <p:bldP spid="28" grpId="0"/>
      <p:bldP spid="30" grpId="0"/>
      <p:bldP spid="34" grpId="0"/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Scalable Hadoop Algorithms: Themes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Avoid object creation</a:t>
            </a:r>
          </a:p>
          <a:p>
            <a:pPr lvl="1"/>
            <a:r>
              <a:rPr lang="en-US" dirty="0" smtClean="0"/>
              <a:t>(Relatively) costly operation</a:t>
            </a:r>
          </a:p>
          <a:p>
            <a:pPr lvl="1"/>
            <a:r>
              <a:rPr lang="en-US" dirty="0" smtClean="0"/>
              <a:t>Garbage collection</a:t>
            </a:r>
          </a:p>
          <a:p>
            <a:r>
              <a:rPr lang="en-US" dirty="0" smtClean="0"/>
              <a:t>Avoid buffering</a:t>
            </a:r>
          </a:p>
          <a:p>
            <a:pPr lvl="1"/>
            <a:r>
              <a:rPr lang="en-US" dirty="0" smtClean="0"/>
              <a:t>Limited heap size</a:t>
            </a:r>
          </a:p>
          <a:p>
            <a:pPr lvl="1"/>
            <a:r>
              <a:rPr lang="en-US" dirty="0" smtClean="0"/>
              <a:t>Works for small datasets, but won’t scale!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6389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Importance of Local Aggregation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Ideal scaling characteristics:</a:t>
            </a:r>
          </a:p>
          <a:p>
            <a:pPr lvl="1"/>
            <a:r>
              <a:rPr lang="en-US" dirty="0" smtClean="0"/>
              <a:t>Twice the data, twice the running time</a:t>
            </a:r>
          </a:p>
          <a:p>
            <a:pPr lvl="1"/>
            <a:r>
              <a:rPr lang="en-US" dirty="0" smtClean="0"/>
              <a:t>Twice the resources, half the running time</a:t>
            </a:r>
          </a:p>
          <a:p>
            <a:r>
              <a:rPr lang="en-US" dirty="0" smtClean="0"/>
              <a:t>Why can’t we achieve this?</a:t>
            </a:r>
          </a:p>
          <a:p>
            <a:pPr lvl="1"/>
            <a:r>
              <a:rPr lang="en-US" dirty="0" smtClean="0"/>
              <a:t>Synchronization requires communication</a:t>
            </a:r>
          </a:p>
          <a:p>
            <a:pPr lvl="1"/>
            <a:r>
              <a:rPr lang="en-US" dirty="0" smtClean="0"/>
              <a:t>Communication kills performance</a:t>
            </a:r>
          </a:p>
          <a:p>
            <a:r>
              <a:rPr lang="en-US" dirty="0" smtClean="0"/>
              <a:t>Thus… avoid communication!</a:t>
            </a:r>
          </a:p>
          <a:p>
            <a:pPr lvl="1"/>
            <a:r>
              <a:rPr lang="en-US" dirty="0" smtClean="0"/>
              <a:t>Reduce intermediate data via local aggregation</a:t>
            </a:r>
          </a:p>
          <a:p>
            <a:pPr lvl="1"/>
            <a:r>
              <a:rPr lang="en-US" dirty="0" smtClean="0"/>
              <a:t>Combiners can help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609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Shuffle and Sort</a:t>
            </a:r>
            <a:endParaRPr lang="en-US" dirty="0"/>
          </a:p>
        </p:txBody>
      </p:sp>
      <p:sp>
        <p:nvSpPr>
          <p:cNvPr id="5" name="Rounded Rectangle 4"/>
          <p:cNvSpPr/>
          <p:nvPr/>
        </p:nvSpPr>
        <p:spPr bwMode="auto">
          <a:xfrm>
            <a:off x="685800" y="1524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286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5908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4800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133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743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3241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2283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1917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0393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7338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2479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1432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4099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59436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27813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0099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2385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48430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62001" y="30581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86596" y="50292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679940" y="19050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605105" y="16002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2479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5527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6670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733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3622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264924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Count: Baseline</a:t>
            </a:r>
            <a:endParaRPr lang="en-US" dirty="0"/>
          </a:p>
        </p:txBody>
      </p:sp>
      <p:pic>
        <p:nvPicPr>
          <p:cNvPr id="5" name="Picture 4" descr="wc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48640" y="1962150"/>
            <a:ext cx="4876800" cy="2838450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304800" y="5867400"/>
            <a:ext cx="53289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What’s the impact of combiners?</a:t>
            </a:r>
            <a:endParaRPr kumimoji="0" lang="en-US" sz="200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83660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Count: Version 1</a:t>
            </a:r>
            <a:endParaRPr lang="en-US" dirty="0"/>
          </a:p>
        </p:txBody>
      </p:sp>
      <p:pic>
        <p:nvPicPr>
          <p:cNvPr id="6" name="Picture 5" descr="wc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48640" y="2286000"/>
            <a:ext cx="8172450" cy="1981200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304800" y="5867400"/>
            <a:ext cx="451292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312541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Word Count: Version 2</a:t>
            </a:r>
            <a:endParaRPr lang="en-US" dirty="0"/>
          </a:p>
        </p:txBody>
      </p:sp>
      <p:pic>
        <p:nvPicPr>
          <p:cNvPr id="4" name="Picture 3" descr="wc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48640" y="2286000"/>
            <a:ext cx="8162925" cy="2505075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304800" y="5867400"/>
            <a:ext cx="451292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 rot="20273313">
            <a:off x="4075324" y="2471905"/>
            <a:ext cx="407139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preserve state across</a:t>
            </a:r>
            <a:b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</a:b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input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key-value pairs!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370909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Pattern for Local Aggregation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“In-mapper combining”</a:t>
            </a:r>
          </a:p>
          <a:p>
            <a:pPr lvl="1"/>
            <a:r>
              <a:rPr lang="en-US" dirty="0" smtClean="0"/>
              <a:t>Fold the functionality of the combiner into the mapper by preserving state across multiple map calls</a:t>
            </a:r>
          </a:p>
          <a:p>
            <a:r>
              <a:rPr lang="en-US" dirty="0" smtClean="0"/>
              <a:t>Advantages</a:t>
            </a:r>
          </a:p>
          <a:p>
            <a:pPr lvl="1"/>
            <a:r>
              <a:rPr lang="en-US" dirty="0" smtClean="0"/>
              <a:t>Speed</a:t>
            </a:r>
          </a:p>
          <a:p>
            <a:pPr lvl="1"/>
            <a:r>
              <a:rPr lang="en-US" dirty="0" smtClean="0"/>
              <a:t>Why is this faster than actual combiners?</a:t>
            </a:r>
          </a:p>
          <a:p>
            <a:r>
              <a:rPr lang="en-US" dirty="0" smtClean="0"/>
              <a:t>Disadvantages</a:t>
            </a:r>
          </a:p>
          <a:p>
            <a:pPr lvl="1"/>
            <a:r>
              <a:rPr lang="en-US" dirty="0" smtClean="0"/>
              <a:t>Explicit memory management required</a:t>
            </a:r>
          </a:p>
          <a:p>
            <a:pPr lvl="1"/>
            <a:r>
              <a:rPr lang="en-US" dirty="0" smtClean="0"/>
              <a:t>Potential for order-dependent bugs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87497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Combiner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Combiners and reducers share same method signature</a:t>
            </a:r>
          </a:p>
          <a:p>
            <a:pPr lvl="1"/>
            <a:r>
              <a:rPr lang="en-US" dirty="0" smtClean="0"/>
              <a:t>Sometimes, reducers can serve as combiners</a:t>
            </a:r>
          </a:p>
          <a:p>
            <a:pPr lvl="1"/>
            <a:r>
              <a:rPr lang="en-US" dirty="0" smtClean="0"/>
              <a:t>Often, not…</a:t>
            </a:r>
          </a:p>
          <a:p>
            <a:r>
              <a:rPr lang="en-US" dirty="0" smtClean="0"/>
              <a:t>Remember: combiner are optional optimizations</a:t>
            </a:r>
          </a:p>
          <a:p>
            <a:pPr lvl="1"/>
            <a:r>
              <a:rPr lang="en-US" dirty="0" smtClean="0"/>
              <a:t>Should not affect algorithm correctness</a:t>
            </a:r>
          </a:p>
          <a:p>
            <a:pPr lvl="1"/>
            <a:r>
              <a:rPr lang="en-US" dirty="0" smtClean="0"/>
              <a:t>May be run 0, 1, or multiple times</a:t>
            </a:r>
          </a:p>
          <a:p>
            <a:r>
              <a:rPr lang="en-US" dirty="0" smtClean="0"/>
              <a:t>Example: find average of integers associated with the same key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11852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(The Scream)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7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the Mean: Version 1</a:t>
            </a:r>
            <a:endParaRPr lang="en-US" dirty="0"/>
          </a:p>
        </p:txBody>
      </p:sp>
      <p:pic>
        <p:nvPicPr>
          <p:cNvPr id="4" name="Picture 3" descr="compute-mean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28825" y="1719262"/>
            <a:ext cx="5086350" cy="3419475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524000" y="5867400"/>
            <a:ext cx="635853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can’t we use reducer as combiner</a:t>
            </a:r>
            <a:r>
              <a:rPr kumimoji="0" lang="en-US" sz="240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?</a:t>
            </a:r>
            <a:endParaRPr kumimoji="0" lang="en-US" sz="200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852363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the Mean: Version 2</a:t>
            </a:r>
            <a:endParaRPr lang="en-US" dirty="0"/>
          </a:p>
        </p:txBody>
      </p:sp>
      <p:pic>
        <p:nvPicPr>
          <p:cNvPr id="5" name="Picture 4" descr="compute-mean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5840" y="1097280"/>
            <a:ext cx="7372350" cy="5092065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815277" y="6015335"/>
            <a:ext cx="387152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doesn’t this work?</a:t>
            </a:r>
            <a:endParaRPr kumimoji="0" lang="en-US" sz="200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493257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Computing the Mean: Version 3</a:t>
            </a:r>
            <a:endParaRPr lang="en-US" dirty="0"/>
          </a:p>
        </p:txBody>
      </p:sp>
      <p:pic>
        <p:nvPicPr>
          <p:cNvPr id="5" name="Picture 4" descr="compute-mean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5841" y="1088707"/>
            <a:ext cx="5306378" cy="5083493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7239000" y="5943600"/>
            <a:ext cx="122731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Fixed</a:t>
            </a:r>
            <a:r>
              <a:rPr kumimoji="0" lang="en-US" sz="240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?</a:t>
            </a:r>
            <a:endParaRPr kumimoji="0" lang="en-US" sz="200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1234346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the Mean</a:t>
            </a:r>
            <a:r>
              <a:rPr lang="en-US" dirty="0" smtClean="0"/>
              <a:t>: Version 4</a:t>
            </a:r>
            <a:endParaRPr lang="en-US" dirty="0"/>
          </a:p>
        </p:txBody>
      </p:sp>
      <p:pic>
        <p:nvPicPr>
          <p:cNvPr id="5" name="Picture 4" descr="compute-mean4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419350" y="2043112"/>
            <a:ext cx="4305300" cy="2771775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4191000" y="5867400"/>
            <a:ext cx="4512924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317637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2667000" y="2971800"/>
            <a:ext cx="385908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800" b="0" kern="0" dirty="0">
                <a:solidFill>
                  <a:srgbClr val="000000"/>
                </a:solidFill>
                <a:latin typeface="Gill Sans"/>
                <a:cs typeface="Gill Sans"/>
              </a:rPr>
              <a:t>Mapper&lt;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in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,V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in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,K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out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,V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out</a:t>
            </a:r>
            <a:r>
              <a:rPr lang="en-US" sz="2800" b="0" kern="0" dirty="0">
                <a:solidFill>
                  <a:srgbClr val="000000"/>
                </a:solidFill>
                <a:latin typeface="Gill Sans"/>
                <a:cs typeface="Gill Sans"/>
              </a:rPr>
              <a:t>&gt;</a:t>
            </a: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2667000" y="3505200"/>
            <a:ext cx="423340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800" b="0" kern="0" dirty="0">
                <a:solidFill>
                  <a:srgbClr val="000000"/>
                </a:solidFill>
                <a:latin typeface="Gill Sans"/>
                <a:cs typeface="Gill Sans"/>
              </a:rPr>
              <a:t>Combiner&lt;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in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,V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in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,K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out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,V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out</a:t>
            </a:r>
            <a:r>
              <a:rPr lang="en-US" sz="2800" b="0" kern="0" dirty="0">
                <a:solidFill>
                  <a:srgbClr val="000000"/>
                </a:solidFill>
                <a:latin typeface="Gill Sans"/>
                <a:cs typeface="Gill Sans"/>
              </a:rPr>
              <a:t>&gt;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2667000" y="4048780"/>
            <a:ext cx="397514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lvl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Reducer&lt;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in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,V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in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,K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out</a:t>
            </a:r>
            <a:r>
              <a:rPr lang="en-US" sz="2800" b="0" kern="0" dirty="0" err="1">
                <a:solidFill>
                  <a:srgbClr val="000000"/>
                </a:solidFill>
                <a:latin typeface="Gill Sans"/>
                <a:cs typeface="Gill Sans"/>
              </a:rPr>
              <a:t>,V</a:t>
            </a:r>
            <a:r>
              <a:rPr lang="en-US" sz="28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out</a:t>
            </a:r>
            <a:r>
              <a:rPr lang="en-US" sz="2800" b="0" kern="0" dirty="0">
                <a:solidFill>
                  <a:srgbClr val="000000"/>
                </a:solidFill>
                <a:latin typeface="Gill Sans"/>
                <a:cs typeface="Gill Sans"/>
              </a:rPr>
              <a:t>&gt;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0" y="2057400"/>
            <a:ext cx="91440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lvl="0" algn="ctr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3200" kern="0" dirty="0" smtClean="0">
                <a:solidFill>
                  <a:srgbClr val="000000"/>
                </a:solidFill>
                <a:latin typeface="Gill Sans"/>
                <a:cs typeface="Gill Sans"/>
              </a:rPr>
              <a:t>MapReduce API</a:t>
            </a:r>
            <a:endParaRPr lang="en-US" sz="320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91980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Design: Running Example</a:t>
            </a:r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Term co-occurrence matrix for a text collection</a:t>
            </a:r>
          </a:p>
          <a:p>
            <a:pPr lvl="1"/>
            <a:r>
              <a:rPr lang="en-US" dirty="0" smtClean="0"/>
              <a:t>M = N </a:t>
            </a:r>
            <a:r>
              <a:rPr lang="en-US" dirty="0" err="1" smtClean="0"/>
              <a:t>x</a:t>
            </a:r>
            <a:r>
              <a:rPr lang="en-US" dirty="0" smtClean="0"/>
              <a:t> N matrix (N = vocabulary size)</a:t>
            </a:r>
          </a:p>
          <a:p>
            <a:pPr lvl="1"/>
            <a:r>
              <a:rPr lang="en-US" dirty="0" err="1" smtClean="0"/>
              <a:t>M</a:t>
            </a:r>
            <a:r>
              <a:rPr lang="en-US" i="1" baseline="-25000" dirty="0" err="1" smtClean="0"/>
              <a:t>ij</a:t>
            </a:r>
            <a:r>
              <a:rPr lang="en-US" dirty="0" smtClean="0"/>
              <a:t>: number of times </a:t>
            </a:r>
            <a:r>
              <a:rPr lang="en-US" i="1" dirty="0" err="1" smtClean="0"/>
              <a:t>i</a:t>
            </a:r>
            <a:r>
              <a:rPr lang="en-US" dirty="0" smtClean="0"/>
              <a:t> and </a:t>
            </a:r>
            <a:r>
              <a:rPr lang="en-US" i="1" dirty="0" err="1" smtClean="0"/>
              <a:t>j</a:t>
            </a:r>
            <a:r>
              <a:rPr lang="en-US" dirty="0" smtClean="0"/>
              <a:t> co-occur in some context </a:t>
            </a:r>
            <a:br>
              <a:rPr lang="en-US" dirty="0" smtClean="0"/>
            </a:br>
            <a:r>
              <a:rPr lang="en-US" dirty="0" smtClean="0"/>
              <a:t>(for concreteness, let’s say context = sentence)</a:t>
            </a:r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Distributional profiles as a way of measuring semantic distance</a:t>
            </a:r>
          </a:p>
          <a:p>
            <a:pPr lvl="1"/>
            <a:r>
              <a:rPr lang="en-US" dirty="0" smtClean="0"/>
              <a:t>Semantic distance useful for many language processing tasks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907462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5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MapReduce: Large Counting Problems</a:t>
            </a:r>
          </a:p>
        </p:txBody>
      </p:sp>
      <p:sp>
        <p:nvSpPr>
          <p:cNvPr id="112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Term co-occurrence matrix for a text collection</a:t>
            </a:r>
            <a:br>
              <a:rPr lang="en-US" dirty="0" smtClean="0"/>
            </a:br>
            <a:r>
              <a:rPr lang="en-US" dirty="0" smtClean="0"/>
              <a:t>= specific instance of a large counting problem</a:t>
            </a:r>
          </a:p>
          <a:p>
            <a:pPr lvl="1"/>
            <a:r>
              <a:rPr lang="en-US" dirty="0" smtClean="0"/>
              <a:t>A large event space (number of terms)</a:t>
            </a:r>
          </a:p>
          <a:p>
            <a:pPr lvl="1"/>
            <a:r>
              <a:rPr lang="en-US" dirty="0" smtClean="0"/>
              <a:t>A large number of observations (the collection itself)</a:t>
            </a:r>
          </a:p>
          <a:p>
            <a:pPr lvl="1"/>
            <a:r>
              <a:rPr lang="en-US" dirty="0" smtClean="0"/>
              <a:t>Goal: keep track of interesting statistics about the events</a:t>
            </a:r>
          </a:p>
          <a:p>
            <a:r>
              <a:rPr lang="en-US" dirty="0" smtClean="0"/>
              <a:t>Basic approach</a:t>
            </a:r>
          </a:p>
          <a:p>
            <a:pPr lvl="1"/>
            <a:r>
              <a:rPr lang="en-US" dirty="0" err="1" smtClean="0"/>
              <a:t>Mappers</a:t>
            </a:r>
            <a:r>
              <a:rPr lang="en-US" dirty="0" smtClean="0"/>
              <a:t> generate partial counts</a:t>
            </a:r>
          </a:p>
          <a:p>
            <a:pPr lvl="1"/>
            <a:r>
              <a:rPr lang="en-US" dirty="0" smtClean="0"/>
              <a:t>Reducers aggregate partial counts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11268" name="TextBox 3"/>
          <p:cNvSpPr txBox="1">
            <a:spLocks noChangeArrowheads="1"/>
          </p:cNvSpPr>
          <p:nvPr/>
        </p:nvSpPr>
        <p:spPr bwMode="auto">
          <a:xfrm>
            <a:off x="882989" y="5029200"/>
            <a:ext cx="757521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Gill Sans"/>
                <a:cs typeface="Gill Sans"/>
              </a:rPr>
              <a:t>How do we aggregate partial counts efficiently?</a:t>
            </a:r>
            <a:endParaRPr lang="en-US" sz="20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21723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Try: “Pairs”</a:t>
            </a:r>
          </a:p>
        </p:txBody>
      </p:sp>
      <p:sp>
        <p:nvSpPr>
          <p:cNvPr id="122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mapper takes a sentence:</a:t>
            </a:r>
          </a:p>
          <a:p>
            <a:pPr lvl="1"/>
            <a:r>
              <a:rPr lang="en-US" dirty="0" smtClean="0"/>
              <a:t>Generate all co-occurring term pairs</a:t>
            </a:r>
          </a:p>
          <a:p>
            <a:pPr lvl="1"/>
            <a:r>
              <a:rPr lang="en-US" dirty="0" smtClean="0"/>
              <a:t>For all pairs, emit (a, b) → count</a:t>
            </a:r>
          </a:p>
          <a:p>
            <a:r>
              <a:rPr lang="en-US" dirty="0" smtClean="0"/>
              <a:t>Reducers sum up counts associated with these pairs</a:t>
            </a:r>
          </a:p>
          <a:p>
            <a:r>
              <a:rPr lang="en-US" dirty="0" smtClean="0"/>
              <a:t>Use combiners!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320146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Pairs: Pseudo-Code</a:t>
            </a:r>
            <a:endParaRPr lang="en-US" dirty="0"/>
          </a:p>
        </p:txBody>
      </p:sp>
      <p:pic>
        <p:nvPicPr>
          <p:cNvPr id="4" name="Content Placeholder 3" descr="matrix-pairs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00062" y="2071687"/>
            <a:ext cx="8220075" cy="3095625"/>
          </a:xfrm>
        </p:spPr>
      </p:pic>
    </p:spTree>
    <p:extLst>
      <p:ext uri="{BB962C8B-B14F-4D97-AF65-F5344CB8AC3E}">
        <p14:creationId xmlns:p14="http://schemas.microsoft.com/office/powerpoint/2010/main" val="23138590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“Pairs” Analysis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</a:p>
          <a:p>
            <a:pPr lvl="1"/>
            <a:r>
              <a:rPr lang="en-US" dirty="0" smtClean="0"/>
              <a:t>Easy to implement, easy to understand</a:t>
            </a:r>
          </a:p>
          <a:p>
            <a:r>
              <a:rPr lang="en-US" dirty="0" smtClean="0"/>
              <a:t>Disadvantages</a:t>
            </a:r>
          </a:p>
          <a:p>
            <a:pPr lvl="1"/>
            <a:r>
              <a:rPr lang="en-US" dirty="0" smtClean="0"/>
              <a:t>Lots of pairs to sort and shuffle around (upper bound?)</a:t>
            </a:r>
          </a:p>
          <a:p>
            <a:pPr lvl="1"/>
            <a:r>
              <a:rPr lang="en-US" dirty="0" smtClean="0"/>
              <a:t>Not many opportunities for combiners to work</a:t>
            </a:r>
          </a:p>
        </p:txBody>
      </p:sp>
    </p:spTree>
    <p:extLst>
      <p:ext uri="{BB962C8B-B14F-4D97-AF65-F5344CB8AC3E}">
        <p14:creationId xmlns:p14="http://schemas.microsoft.com/office/powerpoint/2010/main" val="14512138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26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Try: “Stripes”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Idea: group together pairs into an associative array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Each </a:t>
            </a:r>
            <a:r>
              <a:rPr lang="en-US" dirty="0" err="1" smtClean="0"/>
              <a:t>mapper</a:t>
            </a:r>
            <a:r>
              <a:rPr lang="en-US" dirty="0" smtClean="0"/>
              <a:t> takes a sentence:</a:t>
            </a:r>
          </a:p>
          <a:p>
            <a:pPr lvl="1"/>
            <a:r>
              <a:rPr lang="en-US" dirty="0" smtClean="0"/>
              <a:t>Generate all co-occurring term pairs</a:t>
            </a:r>
          </a:p>
          <a:p>
            <a:pPr lvl="1"/>
            <a:r>
              <a:rPr lang="en-US" dirty="0" smtClean="0"/>
              <a:t>For each term, emit a → { b: </a:t>
            </a:r>
            <a:r>
              <a:rPr lang="en-US" dirty="0" err="1" smtClean="0"/>
              <a:t>count</a:t>
            </a:r>
            <a:r>
              <a:rPr lang="en-US" baseline="-25000" dirty="0" err="1" smtClean="0"/>
              <a:t>b</a:t>
            </a:r>
            <a:r>
              <a:rPr lang="en-US" dirty="0" smtClean="0"/>
              <a:t>, c: </a:t>
            </a:r>
            <a:r>
              <a:rPr lang="en-US" dirty="0" err="1" smtClean="0"/>
              <a:t>count</a:t>
            </a:r>
            <a:r>
              <a:rPr lang="en-US" baseline="-25000" dirty="0" err="1" smtClean="0"/>
              <a:t>c</a:t>
            </a:r>
            <a:r>
              <a:rPr lang="en-US" dirty="0" smtClean="0"/>
              <a:t>, d: </a:t>
            </a:r>
            <a:r>
              <a:rPr lang="en-US" dirty="0" err="1" smtClean="0"/>
              <a:t>count</a:t>
            </a:r>
            <a:r>
              <a:rPr lang="en-US" baseline="-25000" dirty="0" err="1" smtClean="0"/>
              <a:t>d</a:t>
            </a:r>
            <a:r>
              <a:rPr lang="en-US" dirty="0" smtClean="0"/>
              <a:t> … }</a:t>
            </a:r>
          </a:p>
          <a:p>
            <a:r>
              <a:rPr lang="en-US" dirty="0" smtClean="0"/>
              <a:t>Reducers perform element-wise sum of associative arrays</a:t>
            </a:r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14340" name="TextBox 3"/>
          <p:cNvSpPr txBox="1">
            <a:spLocks noChangeArrowheads="1"/>
          </p:cNvSpPr>
          <p:nvPr/>
        </p:nvSpPr>
        <p:spPr bwMode="auto">
          <a:xfrm>
            <a:off x="1258888" y="1570038"/>
            <a:ext cx="1274762" cy="1477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(a, b) → 1 </a:t>
            </a:r>
          </a:p>
          <a:p>
            <a:r>
              <a:rPr lang="en-US" sz="1800" b="0">
                <a:solidFill>
                  <a:schemeClr val="bg1"/>
                </a:solidFill>
              </a:rPr>
              <a:t>(a, c) → 2 </a:t>
            </a:r>
          </a:p>
          <a:p>
            <a:r>
              <a:rPr lang="en-US" sz="1800" b="0">
                <a:solidFill>
                  <a:schemeClr val="bg1"/>
                </a:solidFill>
              </a:rPr>
              <a:t>(a, d) → 5 </a:t>
            </a:r>
          </a:p>
          <a:p>
            <a:r>
              <a:rPr lang="en-US" sz="1800" b="0">
                <a:solidFill>
                  <a:schemeClr val="bg1"/>
                </a:solidFill>
              </a:rPr>
              <a:t>(a, e) → 3 </a:t>
            </a:r>
          </a:p>
          <a:p>
            <a:r>
              <a:rPr lang="en-US" sz="1800" b="0">
                <a:solidFill>
                  <a:schemeClr val="bg1"/>
                </a:solidFill>
              </a:rPr>
              <a:t>(a, f) → 2 </a:t>
            </a:r>
          </a:p>
        </p:txBody>
      </p:sp>
      <p:sp>
        <p:nvSpPr>
          <p:cNvPr id="14341" name="TextBox 4"/>
          <p:cNvSpPr txBox="1">
            <a:spLocks noChangeArrowheads="1"/>
          </p:cNvSpPr>
          <p:nvPr/>
        </p:nvSpPr>
        <p:spPr bwMode="auto">
          <a:xfrm>
            <a:off x="3886200" y="2103438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sp>
        <p:nvSpPr>
          <p:cNvPr id="14342" name="TextBox 5"/>
          <p:cNvSpPr txBox="1">
            <a:spLocks noChangeArrowheads="1"/>
          </p:cNvSpPr>
          <p:nvPr/>
        </p:nvSpPr>
        <p:spPr bwMode="auto">
          <a:xfrm>
            <a:off x="1905000" y="4953000"/>
            <a:ext cx="3313113" cy="923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        d: 5, e: 3 }</a:t>
            </a:r>
          </a:p>
          <a:p>
            <a:r>
              <a:rPr lang="en-US" sz="1800" b="0">
                <a:solidFill>
                  <a:schemeClr val="bg1"/>
                </a:solidFill>
              </a:rPr>
              <a:t>a → { b: 1, c: 2, d: 2,         f: 2 }</a:t>
            </a:r>
          </a:p>
          <a:p>
            <a:r>
              <a:rPr lang="en-US" sz="1800" b="0">
                <a:solidFill>
                  <a:schemeClr val="bg1"/>
                </a:solidFill>
              </a:rPr>
              <a:t>a → { b: 2, c: 2, d: 7, e: 3, f: 2 }</a:t>
            </a:r>
          </a:p>
        </p:txBody>
      </p:sp>
      <p:cxnSp>
        <p:nvCxnSpPr>
          <p:cNvPr id="14343" name="Straight Connector 7"/>
          <p:cNvCxnSpPr>
            <a:cxnSpLocks noChangeShapeType="1"/>
          </p:cNvCxnSpPr>
          <p:nvPr/>
        </p:nvCxnSpPr>
        <p:spPr bwMode="auto">
          <a:xfrm>
            <a:off x="1524000" y="5562600"/>
            <a:ext cx="3810000" cy="1588"/>
          </a:xfrm>
          <a:prstGeom prst="line">
            <a:avLst/>
          </a:prstGeom>
          <a:noFill/>
          <a:ln w="9525" algn="ctr">
            <a:solidFill>
              <a:schemeClr val="bg1"/>
            </a:solidFill>
            <a:round/>
            <a:headEnd/>
            <a:tailEnd/>
          </a:ln>
        </p:spPr>
      </p:cxnSp>
      <p:sp>
        <p:nvSpPr>
          <p:cNvPr id="14344" name="TextBox 9"/>
          <p:cNvSpPr txBox="1">
            <a:spLocks noChangeArrowheads="1"/>
          </p:cNvSpPr>
          <p:nvPr/>
        </p:nvSpPr>
        <p:spPr bwMode="auto">
          <a:xfrm>
            <a:off x="1447800" y="5257800"/>
            <a:ext cx="33337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 rot="20634739">
            <a:off x="4117426" y="5336130"/>
            <a:ext cx="487495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cleverly-constructed data structure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brings together partial results</a:t>
            </a: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225630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Stripes: Pseudo-Code</a:t>
            </a:r>
            <a:endParaRPr lang="en-US" dirty="0"/>
          </a:p>
        </p:txBody>
      </p:sp>
      <p:pic>
        <p:nvPicPr>
          <p:cNvPr id="4" name="Content Placeholder 3" descr="matrix-stripes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19112" y="1738312"/>
            <a:ext cx="8181975" cy="3762375"/>
          </a:xfrm>
        </p:spPr>
      </p:pic>
    </p:spTree>
    <p:extLst>
      <p:ext uri="{BB962C8B-B14F-4D97-AF65-F5344CB8AC3E}">
        <p14:creationId xmlns:p14="http://schemas.microsoft.com/office/powerpoint/2010/main" val="10909610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“Stripes” Analysis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Advantages</a:t>
            </a:r>
          </a:p>
          <a:p>
            <a:pPr lvl="1"/>
            <a:r>
              <a:rPr lang="en-US" dirty="0" smtClean="0"/>
              <a:t>Far less sorting and shuffling of key-value pairs</a:t>
            </a:r>
          </a:p>
          <a:p>
            <a:pPr lvl="1"/>
            <a:r>
              <a:rPr lang="en-US" dirty="0" smtClean="0"/>
              <a:t>Can make better use of combiners</a:t>
            </a:r>
          </a:p>
          <a:p>
            <a:r>
              <a:rPr lang="en-US" dirty="0" smtClean="0"/>
              <a:t>Disadvantages</a:t>
            </a:r>
          </a:p>
          <a:p>
            <a:pPr lvl="1"/>
            <a:r>
              <a:rPr lang="en-US" dirty="0" smtClean="0"/>
              <a:t>More difficult to implement</a:t>
            </a:r>
          </a:p>
          <a:p>
            <a:pPr lvl="1"/>
            <a:r>
              <a:rPr lang="en-US" dirty="0" smtClean="0"/>
              <a:t>Underlying object more heavyweight</a:t>
            </a:r>
          </a:p>
          <a:p>
            <a:pPr lvl="1"/>
            <a:r>
              <a:rPr lang="en-US" dirty="0" smtClean="0"/>
              <a:t>Fundamental limitation in terms of size of event space</a:t>
            </a:r>
          </a:p>
        </p:txBody>
      </p:sp>
    </p:spTree>
    <p:extLst>
      <p:ext uri="{BB962C8B-B14F-4D97-AF65-F5344CB8AC3E}">
        <p14:creationId xmlns:p14="http://schemas.microsoft.com/office/powerpoint/2010/main" val="26521171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303963"/>
            <a:ext cx="5410200" cy="554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dirty="0">
                <a:solidFill>
                  <a:schemeClr val="bg2"/>
                </a:solidFill>
              </a:rPr>
              <a:t>Cluster size:</a:t>
            </a:r>
            <a:r>
              <a:rPr lang="en-US" sz="1000" b="0" dirty="0">
                <a:solidFill>
                  <a:schemeClr val="bg2"/>
                </a:solidFill>
              </a:rPr>
              <a:t> 38 cores</a:t>
            </a:r>
          </a:p>
          <a:p>
            <a:r>
              <a:rPr lang="en-US" sz="1000" dirty="0">
                <a:solidFill>
                  <a:schemeClr val="bg2"/>
                </a:solidFill>
              </a:rPr>
              <a:t>Data Source:</a:t>
            </a:r>
            <a:r>
              <a:rPr lang="en-US" sz="1000" b="0" dirty="0">
                <a:solidFill>
                  <a:schemeClr val="bg2"/>
                </a:solidFill>
              </a:rPr>
              <a:t> Associated Press </a:t>
            </a:r>
            <a:r>
              <a:rPr lang="en-US" sz="1000" b="0" dirty="0" err="1">
                <a:solidFill>
                  <a:schemeClr val="bg2"/>
                </a:solidFill>
              </a:rPr>
              <a:t>Worldstream</a:t>
            </a:r>
            <a:r>
              <a:rPr lang="en-US" sz="1000" b="0" dirty="0">
                <a:solidFill>
                  <a:schemeClr val="bg2"/>
                </a:solidFill>
              </a:rPr>
              <a:t> (APW) of the English </a:t>
            </a:r>
            <a:r>
              <a:rPr lang="en-US" sz="1000" b="0" dirty="0" err="1">
                <a:solidFill>
                  <a:schemeClr val="bg2"/>
                </a:solidFill>
              </a:rPr>
              <a:t>Gigaword</a:t>
            </a:r>
            <a:r>
              <a:rPr lang="en-US" sz="1000" b="0" dirty="0">
                <a:solidFill>
                  <a:schemeClr val="bg2"/>
                </a:solidFill>
              </a:rPr>
              <a:t> Corpus (v3), which contains 2.27 million documents (1.8 GB compressed, 5.7 GB uncompressed)</a:t>
            </a:r>
          </a:p>
        </p:txBody>
      </p:sp>
    </p:spTree>
    <p:extLst>
      <p:ext uri="{BB962C8B-B14F-4D97-AF65-F5344CB8AC3E}">
        <p14:creationId xmlns:p14="http://schemas.microsoft.com/office/powerpoint/2010/main" val="41021021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-ec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816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Stripes &gt;&gt; Pairs?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Tradeoff: Developer code vs. framework</a:t>
            </a:r>
          </a:p>
          <a:p>
            <a:r>
              <a:rPr lang="en-US" dirty="0" smtClean="0"/>
              <a:t>Tradeoff</a:t>
            </a:r>
            <a:r>
              <a:rPr lang="en-US" dirty="0"/>
              <a:t>: CPU vs. RAM vs. disk vs. network</a:t>
            </a:r>
          </a:p>
          <a:p>
            <a:r>
              <a:rPr lang="en-US" dirty="0" smtClean="0"/>
              <a:t>Number of key-value pairs</a:t>
            </a:r>
          </a:p>
          <a:p>
            <a:pPr lvl="1"/>
            <a:r>
              <a:rPr lang="en-US" dirty="0" smtClean="0"/>
              <a:t>Sorting and shuffling data across the network</a:t>
            </a:r>
          </a:p>
          <a:p>
            <a:r>
              <a:rPr lang="en-US" dirty="0" smtClean="0"/>
              <a:t>Size of each key-value pair</a:t>
            </a:r>
          </a:p>
          <a:p>
            <a:pPr lvl="1"/>
            <a:r>
              <a:rPr lang="en-US" dirty="0" smtClean="0"/>
              <a:t>De/serialization overhead</a:t>
            </a:r>
          </a:p>
          <a:p>
            <a:r>
              <a:rPr lang="en-US" dirty="0" smtClean="0"/>
              <a:t>Local aggregation</a:t>
            </a:r>
          </a:p>
          <a:p>
            <a:pPr lvl="1"/>
            <a:r>
              <a:rPr lang="en-US" dirty="0" smtClean="0"/>
              <a:t>Opportunities to perform local aggregation varies</a:t>
            </a:r>
          </a:p>
          <a:p>
            <a:pPr lvl="1"/>
            <a:r>
              <a:rPr lang="en-US" dirty="0" smtClean="0"/>
              <a:t>Combiners make a big difference</a:t>
            </a:r>
          </a:p>
          <a:p>
            <a:pPr lvl="1"/>
            <a:r>
              <a:rPr lang="en-US" dirty="0" smtClean="0"/>
              <a:t>Combiners vs. in-mapper combining</a:t>
            </a:r>
          </a:p>
          <a:p>
            <a:r>
              <a:rPr lang="en-US" dirty="0" smtClean="0"/>
              <a:t>Watch out for load imbalance</a:t>
            </a:r>
          </a:p>
        </p:txBody>
      </p:sp>
    </p:spTree>
    <p:extLst>
      <p:ext uri="{BB962C8B-B14F-4D97-AF65-F5344CB8AC3E}">
        <p14:creationId xmlns:p14="http://schemas.microsoft.com/office/powerpoint/2010/main" val="19067244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Tradeoffs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Pairs:</a:t>
            </a:r>
          </a:p>
          <a:p>
            <a:pPr lvl="1"/>
            <a:r>
              <a:rPr lang="en-US" dirty="0" smtClean="0"/>
              <a:t>Generates </a:t>
            </a:r>
            <a:r>
              <a:rPr lang="en-US" i="1" dirty="0" smtClean="0"/>
              <a:t>a lot</a:t>
            </a:r>
            <a:r>
              <a:rPr lang="en-US" dirty="0" smtClean="0"/>
              <a:t> more key-value pairs</a:t>
            </a:r>
          </a:p>
          <a:p>
            <a:pPr lvl="1"/>
            <a:r>
              <a:rPr lang="en-US" dirty="0" smtClean="0"/>
              <a:t>Less combining opportunities</a:t>
            </a:r>
          </a:p>
          <a:p>
            <a:pPr lvl="1"/>
            <a:r>
              <a:rPr lang="en-US" dirty="0" smtClean="0"/>
              <a:t>More sorting and shuffling</a:t>
            </a:r>
          </a:p>
          <a:p>
            <a:pPr lvl="1"/>
            <a:r>
              <a:rPr lang="en-US" dirty="0" smtClean="0"/>
              <a:t>Simple aggregation at reduce</a:t>
            </a:r>
            <a:endParaRPr lang="en-US" dirty="0"/>
          </a:p>
          <a:p>
            <a:r>
              <a:rPr lang="en-US" dirty="0" smtClean="0"/>
              <a:t>Stripes:</a:t>
            </a:r>
          </a:p>
          <a:p>
            <a:pPr lvl="1"/>
            <a:r>
              <a:rPr lang="en-US" dirty="0" smtClean="0"/>
              <a:t>Generates fewer key-value pairs</a:t>
            </a:r>
          </a:p>
          <a:p>
            <a:pPr lvl="1"/>
            <a:r>
              <a:rPr lang="en-US" dirty="0" smtClean="0"/>
              <a:t>More opportunities for combining</a:t>
            </a:r>
          </a:p>
          <a:p>
            <a:pPr lvl="1"/>
            <a:r>
              <a:rPr lang="en-US" dirty="0" smtClean="0"/>
              <a:t>Less sorting and shuffling</a:t>
            </a:r>
          </a:p>
          <a:p>
            <a:pPr lvl="1"/>
            <a:r>
              <a:rPr lang="en-US" dirty="0" smtClean="0"/>
              <a:t>More complex (slower) aggregation at reduce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015335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Where’s the potential for load imbalance?</a:t>
            </a:r>
            <a:endParaRPr lang="en-US" sz="20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00581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Relative Frequencies</a:t>
            </a:r>
          </a:p>
        </p:txBody>
      </p:sp>
      <p:sp>
        <p:nvSpPr>
          <p:cNvPr id="102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we estimate relative frequencies from counts?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Why do we want to do this?</a:t>
            </a:r>
          </a:p>
          <a:p>
            <a:r>
              <a:rPr lang="en-US" dirty="0" smtClean="0"/>
              <a:t>How do we do this with </a:t>
            </a:r>
            <a:r>
              <a:rPr lang="en-US" dirty="0" err="1" smtClean="0"/>
              <a:t>MapReduce</a:t>
            </a:r>
            <a:r>
              <a:rPr lang="en-US" dirty="0" smtClean="0"/>
              <a:t>?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1854200"/>
            <a:ext cx="48895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6865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f(B|A): “Stripes” 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Easy!</a:t>
            </a:r>
          </a:p>
          <a:p>
            <a:pPr lvl="1"/>
            <a:r>
              <a:rPr lang="en-US" dirty="0" smtClean="0"/>
              <a:t>One pass to compute (a, *)</a:t>
            </a:r>
          </a:p>
          <a:p>
            <a:pPr lvl="1"/>
            <a:r>
              <a:rPr lang="en-US" dirty="0" smtClean="0"/>
              <a:t>Another pass to directly compute f(B|A)</a:t>
            </a:r>
          </a:p>
        </p:txBody>
      </p:sp>
      <p:sp>
        <p:nvSpPr>
          <p:cNvPr id="18436" name="TextBox 10"/>
          <p:cNvSpPr txBox="1">
            <a:spLocks noChangeArrowheads="1"/>
          </p:cNvSpPr>
          <p:nvPr/>
        </p:nvSpPr>
        <p:spPr bwMode="auto">
          <a:xfrm>
            <a:off x="762000" y="1371600"/>
            <a:ext cx="40132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</a:rPr>
              <a:t>a →  {b</a:t>
            </a:r>
            <a:r>
              <a:rPr lang="en-US" sz="2000" b="0" baseline="-25000" dirty="0">
                <a:solidFill>
                  <a:schemeClr val="bg1"/>
                </a:solidFill>
              </a:rPr>
              <a:t>1</a:t>
            </a:r>
            <a:r>
              <a:rPr lang="en-US" sz="2000" b="0" dirty="0">
                <a:solidFill>
                  <a:schemeClr val="bg1"/>
                </a:solidFill>
              </a:rPr>
              <a:t>:3, b</a:t>
            </a:r>
            <a:r>
              <a:rPr lang="en-US" sz="2000" b="0" baseline="-25000" dirty="0">
                <a:solidFill>
                  <a:schemeClr val="bg1"/>
                </a:solidFill>
              </a:rPr>
              <a:t>2</a:t>
            </a:r>
            <a:r>
              <a:rPr lang="en-US" sz="2000" b="0" dirty="0">
                <a:solidFill>
                  <a:schemeClr val="bg1"/>
                </a:solidFill>
              </a:rPr>
              <a:t> :12, b</a:t>
            </a:r>
            <a:r>
              <a:rPr lang="en-US" sz="2000" b="0" baseline="-25000" dirty="0">
                <a:solidFill>
                  <a:schemeClr val="bg1"/>
                </a:solidFill>
              </a:rPr>
              <a:t>3</a:t>
            </a:r>
            <a:r>
              <a:rPr lang="en-US" sz="2000" b="0" dirty="0">
                <a:solidFill>
                  <a:schemeClr val="bg1"/>
                </a:solidFill>
              </a:rPr>
              <a:t> :7, b</a:t>
            </a:r>
            <a:r>
              <a:rPr lang="en-US" sz="2000" b="0" baseline="-25000" dirty="0">
                <a:solidFill>
                  <a:schemeClr val="bg1"/>
                </a:solidFill>
              </a:rPr>
              <a:t>4</a:t>
            </a:r>
            <a:r>
              <a:rPr lang="en-US" sz="2000" b="0" dirty="0">
                <a:solidFill>
                  <a:schemeClr val="bg1"/>
                </a:solidFill>
              </a:rPr>
              <a:t> :1, … }</a:t>
            </a:r>
          </a:p>
        </p:txBody>
      </p:sp>
    </p:spTree>
    <p:extLst>
      <p:ext uri="{BB962C8B-B14F-4D97-AF65-F5344CB8AC3E}">
        <p14:creationId xmlns:p14="http://schemas.microsoft.com/office/powerpoint/2010/main" val="3571393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f(B|A): “Pairs”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issue?</a:t>
            </a:r>
          </a:p>
          <a:p>
            <a:pPr lvl="1"/>
            <a:r>
              <a:rPr lang="en-US" dirty="0" smtClean="0"/>
              <a:t>Computing </a:t>
            </a:r>
            <a:r>
              <a:rPr lang="en-US" dirty="0"/>
              <a:t>relative frequencies requires marginal counts</a:t>
            </a:r>
          </a:p>
          <a:p>
            <a:pPr lvl="1"/>
            <a:r>
              <a:rPr lang="en-US" dirty="0"/>
              <a:t>But </a:t>
            </a:r>
            <a:r>
              <a:rPr lang="en-US" dirty="0" smtClean="0"/>
              <a:t>the marginal </a:t>
            </a:r>
            <a:r>
              <a:rPr lang="en-US" dirty="0"/>
              <a:t>cannot be computed until you see all counts</a:t>
            </a:r>
          </a:p>
          <a:p>
            <a:pPr lvl="1"/>
            <a:r>
              <a:rPr lang="en-US" dirty="0"/>
              <a:t>Buffering is a bad idea</a:t>
            </a:r>
            <a:r>
              <a:rPr lang="en-US" dirty="0" smtClean="0"/>
              <a:t>!</a:t>
            </a:r>
          </a:p>
          <a:p>
            <a:r>
              <a:rPr lang="en-US" dirty="0" smtClean="0"/>
              <a:t>Solution:</a:t>
            </a:r>
          </a:p>
          <a:p>
            <a:pPr lvl="1"/>
            <a:r>
              <a:rPr lang="en-US" dirty="0" smtClean="0"/>
              <a:t>What if we could get the marginal count to arrive at the reducer first?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6094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Algorithm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you express everything in terms of m, r, c, p?</a:t>
            </a:r>
          </a:p>
          <a:p>
            <a:r>
              <a:rPr lang="en-US" dirty="0" smtClean="0"/>
              <a:t>Toward “design patterns”</a:t>
            </a:r>
          </a:p>
        </p:txBody>
      </p:sp>
    </p:spTree>
    <p:extLst>
      <p:ext uri="{BB962C8B-B14F-4D97-AF65-F5344CB8AC3E}">
        <p14:creationId xmlns:p14="http://schemas.microsoft.com/office/powerpoint/2010/main" val="35039576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f(B|A): “Pairs” 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For this to work:</a:t>
            </a:r>
          </a:p>
          <a:p>
            <a:pPr lvl="1"/>
            <a:r>
              <a:rPr lang="en-US" dirty="0" smtClean="0"/>
              <a:t>Must emit extra (a, *) for every </a:t>
            </a:r>
            <a:r>
              <a:rPr lang="en-US" dirty="0" err="1" smtClean="0"/>
              <a:t>b</a:t>
            </a:r>
            <a:r>
              <a:rPr lang="en-US" baseline="-25000" dirty="0" err="1" smtClean="0"/>
              <a:t>n</a:t>
            </a:r>
            <a:r>
              <a:rPr lang="en-US" dirty="0" smtClean="0"/>
              <a:t> in </a:t>
            </a:r>
            <a:r>
              <a:rPr lang="en-US" dirty="0" err="1" smtClean="0"/>
              <a:t>mapper</a:t>
            </a:r>
            <a:endParaRPr lang="en-US" dirty="0" smtClean="0"/>
          </a:p>
          <a:p>
            <a:pPr lvl="1"/>
            <a:r>
              <a:rPr lang="en-US" dirty="0" smtClean="0"/>
              <a:t>Must make sure all </a:t>
            </a:r>
            <a:r>
              <a:rPr lang="en-US" dirty="0" err="1" smtClean="0"/>
              <a:t>a’s</a:t>
            </a:r>
            <a:r>
              <a:rPr lang="en-US" dirty="0" smtClean="0"/>
              <a:t> get sent to same reducer (use </a:t>
            </a:r>
            <a:r>
              <a:rPr lang="en-US" dirty="0" err="1" smtClean="0"/>
              <a:t>partitioner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Must make sure (a, *) comes first (define sort order)</a:t>
            </a:r>
          </a:p>
          <a:p>
            <a:pPr lvl="1"/>
            <a:r>
              <a:rPr lang="en-US" dirty="0" smtClean="0"/>
              <a:t>Must hold state in reducer across different key-value pairs</a:t>
            </a:r>
          </a:p>
        </p:txBody>
      </p:sp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1143000" y="1720850"/>
            <a:ext cx="1628775" cy="163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1</a:t>
            </a:r>
            <a:r>
              <a:rPr lang="en-US" sz="2000" b="0">
                <a:solidFill>
                  <a:schemeClr val="bg1"/>
                </a:solidFill>
              </a:rPr>
              <a:t>) → 3 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2</a:t>
            </a:r>
            <a:r>
              <a:rPr lang="en-US" sz="2000" b="0">
                <a:solidFill>
                  <a:schemeClr val="bg1"/>
                </a:solidFill>
              </a:rPr>
              <a:t>) → 12 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3</a:t>
            </a:r>
            <a:r>
              <a:rPr lang="en-US" sz="2000" b="0">
                <a:solidFill>
                  <a:schemeClr val="bg1"/>
                </a:solidFill>
              </a:rPr>
              <a:t>) → 7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4</a:t>
            </a:r>
            <a:r>
              <a:rPr lang="en-US" sz="2000" b="0">
                <a:solidFill>
                  <a:schemeClr val="bg1"/>
                </a:solidFill>
              </a:rPr>
              <a:t>) → 1 </a:t>
            </a:r>
          </a:p>
          <a:p>
            <a:r>
              <a:rPr lang="en-US" sz="2000" b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7413" name="Right Arrow 4"/>
          <p:cNvSpPr>
            <a:spLocks noChangeArrowheads="1"/>
          </p:cNvSpPr>
          <p:nvPr/>
        </p:nvSpPr>
        <p:spPr bwMode="auto">
          <a:xfrm>
            <a:off x="3429000" y="2133600"/>
            <a:ext cx="914400" cy="3810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ltGray">
          <a:xfrm>
            <a:off x="1143000" y="1295400"/>
            <a:ext cx="1490663" cy="40005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</a:rPr>
              <a:t>(a, *) → 32 </a:t>
            </a:r>
          </a:p>
        </p:txBody>
      </p:sp>
      <p:sp>
        <p:nvSpPr>
          <p:cNvPr id="17415" name="TextBox 7"/>
          <p:cNvSpPr txBox="1">
            <a:spLocks noChangeArrowheads="1"/>
          </p:cNvSpPr>
          <p:nvPr/>
        </p:nvSpPr>
        <p:spPr bwMode="auto">
          <a:xfrm>
            <a:off x="4848225" y="1720850"/>
            <a:ext cx="2055813" cy="163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1</a:t>
            </a:r>
            <a:r>
              <a:rPr lang="en-US" sz="2000" b="0">
                <a:solidFill>
                  <a:schemeClr val="bg1"/>
                </a:solidFill>
              </a:rPr>
              <a:t>) → 3 / 32 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2</a:t>
            </a:r>
            <a:r>
              <a:rPr lang="en-US" sz="2000" b="0">
                <a:solidFill>
                  <a:schemeClr val="bg1"/>
                </a:solidFill>
              </a:rPr>
              <a:t>) → 12 / 32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3</a:t>
            </a:r>
            <a:r>
              <a:rPr lang="en-US" sz="2000" b="0">
                <a:solidFill>
                  <a:schemeClr val="bg1"/>
                </a:solidFill>
              </a:rPr>
              <a:t>) → 7 / 32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4</a:t>
            </a:r>
            <a:r>
              <a:rPr lang="en-US" sz="2000" b="0">
                <a:solidFill>
                  <a:schemeClr val="bg1"/>
                </a:solidFill>
              </a:rPr>
              <a:t>) → 1 / 32</a:t>
            </a:r>
          </a:p>
          <a:p>
            <a:r>
              <a:rPr lang="en-US" sz="2000" b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2743200" y="1338263"/>
            <a:ext cx="3709988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Reducer holds this value in memory</a:t>
            </a:r>
          </a:p>
        </p:txBody>
      </p:sp>
    </p:spTree>
    <p:extLst>
      <p:ext uri="{BB962C8B-B14F-4D97-AF65-F5344CB8AC3E}">
        <p14:creationId xmlns:p14="http://schemas.microsoft.com/office/powerpoint/2010/main" val="25456758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“Order Inversion”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design pattern:</a:t>
            </a:r>
          </a:p>
          <a:p>
            <a:pPr lvl="1"/>
            <a:r>
              <a:rPr lang="en-US" dirty="0" smtClean="0"/>
              <a:t>Take advantage of sorted key order at reducer to sequence computations</a:t>
            </a:r>
          </a:p>
          <a:p>
            <a:pPr lvl="1"/>
            <a:r>
              <a:rPr lang="en-US" dirty="0" smtClean="0"/>
              <a:t>Get the marginal counts to arrive at the reducer before the joint counts</a:t>
            </a:r>
          </a:p>
          <a:p>
            <a:r>
              <a:rPr lang="en-US" dirty="0" smtClean="0"/>
              <a:t>Optimization:</a:t>
            </a:r>
          </a:p>
          <a:p>
            <a:pPr lvl="1"/>
            <a:r>
              <a:rPr lang="en-US" dirty="0" smtClean="0"/>
              <a:t>Apply in-memory combining pattern to accumulate marginal counts</a:t>
            </a:r>
          </a:p>
        </p:txBody>
      </p:sp>
    </p:spTree>
    <p:extLst>
      <p:ext uri="{BB962C8B-B14F-4D97-AF65-F5344CB8AC3E}">
        <p14:creationId xmlns:p14="http://schemas.microsoft.com/office/powerpoint/2010/main" val="1910910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Synchronization: Pairs vs. Stripes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Approach 1: turn synchronization into an ordering problem</a:t>
            </a:r>
          </a:p>
          <a:p>
            <a:pPr lvl="1"/>
            <a:r>
              <a:rPr lang="en-US" dirty="0" smtClean="0"/>
              <a:t>Sort keys into correct order of computation</a:t>
            </a:r>
          </a:p>
          <a:p>
            <a:pPr lvl="1"/>
            <a:r>
              <a:rPr lang="en-US" dirty="0" smtClean="0"/>
              <a:t>Partition key space so that each reducer gets the appropriate set of partial results</a:t>
            </a:r>
          </a:p>
          <a:p>
            <a:pPr lvl="1"/>
            <a:r>
              <a:rPr lang="en-US" dirty="0" smtClean="0"/>
              <a:t>Hold state in reducer across multiple key-value pairs to perform computation</a:t>
            </a:r>
          </a:p>
          <a:p>
            <a:pPr lvl="1"/>
            <a:r>
              <a:rPr lang="en-US" dirty="0" smtClean="0"/>
              <a:t>Illustrated by the “pairs” approach</a:t>
            </a:r>
          </a:p>
          <a:p>
            <a:r>
              <a:rPr lang="en-US" dirty="0" smtClean="0"/>
              <a:t>Approach 2: construct data structures that bring partial results together</a:t>
            </a:r>
          </a:p>
          <a:p>
            <a:pPr lvl="1"/>
            <a:r>
              <a:rPr lang="en-US" dirty="0" smtClean="0"/>
              <a:t>Each reducer receives all the data it needs to complete the computation</a:t>
            </a:r>
          </a:p>
          <a:p>
            <a:pPr lvl="1"/>
            <a:r>
              <a:rPr lang="en-US" dirty="0" smtClean="0"/>
              <a:t>Illustrated by the “stripes” approach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395758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Secondary Sorting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MapReduce sorts input to reducers by key</a:t>
            </a:r>
          </a:p>
          <a:p>
            <a:pPr lvl="1"/>
            <a:r>
              <a:rPr lang="en-US" dirty="0" smtClean="0"/>
              <a:t>Values may be arbitrarily ordered</a:t>
            </a:r>
          </a:p>
          <a:p>
            <a:r>
              <a:rPr lang="en-US" dirty="0" smtClean="0"/>
              <a:t>What if want to sort value also?</a:t>
            </a:r>
          </a:p>
          <a:p>
            <a:pPr lvl="1"/>
            <a:r>
              <a:rPr lang="en-US" dirty="0" smtClean="0"/>
              <a:t>E.g., k </a:t>
            </a:r>
            <a:r>
              <a:rPr lang="en-US" dirty="0" smtClean="0">
                <a:latin typeface="Arial"/>
                <a:cs typeface="Arial"/>
              </a:rPr>
              <a:t>→ (v</a:t>
            </a:r>
            <a:r>
              <a:rPr lang="en-US" baseline="-25000" dirty="0" smtClean="0">
                <a:latin typeface="Arial"/>
                <a:cs typeface="Arial"/>
              </a:rPr>
              <a:t>1</a:t>
            </a:r>
            <a:r>
              <a:rPr lang="en-US" dirty="0" smtClean="0">
                <a:latin typeface="Arial"/>
                <a:cs typeface="Arial"/>
              </a:rPr>
              <a:t>, r), </a:t>
            </a:r>
            <a:r>
              <a:rPr lang="en-US" dirty="0" smtClean="0">
                <a:cs typeface="Arial"/>
              </a:rPr>
              <a:t>(v</a:t>
            </a:r>
            <a:r>
              <a:rPr lang="en-US" baseline="-25000" dirty="0" smtClean="0">
                <a:cs typeface="Arial"/>
              </a:rPr>
              <a:t>3</a:t>
            </a:r>
            <a:r>
              <a:rPr lang="en-US" dirty="0" smtClean="0">
                <a:cs typeface="Arial"/>
              </a:rPr>
              <a:t>, r), (v</a:t>
            </a:r>
            <a:r>
              <a:rPr lang="en-US" baseline="-25000" dirty="0" smtClean="0">
                <a:cs typeface="Arial"/>
              </a:rPr>
              <a:t>4</a:t>
            </a:r>
            <a:r>
              <a:rPr lang="en-US" dirty="0" smtClean="0">
                <a:cs typeface="Arial"/>
              </a:rPr>
              <a:t>, r), (v</a:t>
            </a:r>
            <a:r>
              <a:rPr lang="en-US" baseline="-25000" dirty="0" smtClean="0">
                <a:cs typeface="Arial"/>
              </a:rPr>
              <a:t>8</a:t>
            </a:r>
            <a:r>
              <a:rPr lang="en-US" dirty="0" smtClean="0">
                <a:cs typeface="Arial"/>
              </a:rPr>
              <a:t>, r)…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0780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Secondary Sorting: Solutions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Solution 1:</a:t>
            </a:r>
          </a:p>
          <a:p>
            <a:pPr lvl="1"/>
            <a:r>
              <a:rPr lang="en-US" dirty="0" smtClean="0"/>
              <a:t>Buffer values in memory, then sort</a:t>
            </a:r>
          </a:p>
          <a:p>
            <a:pPr lvl="1"/>
            <a:r>
              <a:rPr lang="en-US" dirty="0" smtClean="0"/>
              <a:t>Why is this a bad idea?</a:t>
            </a:r>
          </a:p>
          <a:p>
            <a:r>
              <a:rPr lang="en-US" dirty="0" smtClean="0"/>
              <a:t>Solution 2:</a:t>
            </a:r>
          </a:p>
          <a:p>
            <a:pPr lvl="1"/>
            <a:r>
              <a:rPr lang="en-US" dirty="0" smtClean="0"/>
              <a:t>“Value-to-key conversion” design pattern: form composite intermediate key, </a:t>
            </a:r>
            <a:r>
              <a:rPr lang="en-US" dirty="0" smtClean="0">
                <a:cs typeface="Arial"/>
              </a:rPr>
              <a:t>(k, v</a:t>
            </a:r>
            <a:r>
              <a:rPr lang="en-US" baseline="-25000" dirty="0" smtClean="0">
                <a:cs typeface="Arial"/>
              </a:rPr>
              <a:t>1</a:t>
            </a:r>
            <a:r>
              <a:rPr lang="en-US" dirty="0" smtClean="0">
                <a:cs typeface="Arial"/>
              </a:rPr>
              <a:t>)</a:t>
            </a:r>
          </a:p>
          <a:p>
            <a:pPr lvl="1"/>
            <a:r>
              <a:rPr lang="en-US" dirty="0" smtClean="0">
                <a:cs typeface="Arial"/>
              </a:rPr>
              <a:t>Let execution framework do the sorting</a:t>
            </a:r>
          </a:p>
          <a:p>
            <a:pPr lvl="1"/>
            <a:r>
              <a:rPr lang="en-US" dirty="0" smtClean="0">
                <a:cs typeface="Arial"/>
              </a:rPr>
              <a:t>Preserve state across multiple key-value pairs to handle processing</a:t>
            </a:r>
            <a:endParaRPr lang="en-US" dirty="0" smtClean="0"/>
          </a:p>
          <a:p>
            <a:pPr lvl="1"/>
            <a:r>
              <a:rPr lang="en-US" dirty="0" smtClean="0"/>
              <a:t>Anything else we need to do?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63709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Recap: Tools for Synchronization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Cleverly-constructed data structures</a:t>
            </a:r>
          </a:p>
          <a:p>
            <a:pPr lvl="1"/>
            <a:r>
              <a:rPr lang="en-US" dirty="0" smtClean="0"/>
              <a:t>Bring data together</a:t>
            </a:r>
          </a:p>
          <a:p>
            <a:r>
              <a:rPr lang="en-US" dirty="0" smtClean="0"/>
              <a:t>Sort order of intermediate keys</a:t>
            </a:r>
          </a:p>
          <a:p>
            <a:pPr lvl="1"/>
            <a:r>
              <a:rPr lang="en-US" dirty="0" smtClean="0"/>
              <a:t>Control order in which reducers process keys</a:t>
            </a:r>
          </a:p>
          <a:p>
            <a:r>
              <a:rPr lang="en-US" dirty="0" smtClean="0"/>
              <a:t>Partitioner</a:t>
            </a:r>
          </a:p>
          <a:p>
            <a:pPr lvl="1"/>
            <a:r>
              <a:rPr lang="en-US" dirty="0" smtClean="0"/>
              <a:t>Control which reducer processes which keys</a:t>
            </a:r>
          </a:p>
          <a:p>
            <a:r>
              <a:rPr lang="en-US" dirty="0" smtClean="0"/>
              <a:t>Preserving state in </a:t>
            </a:r>
            <a:r>
              <a:rPr lang="en-US" dirty="0" err="1" smtClean="0"/>
              <a:t>mappers</a:t>
            </a:r>
            <a:r>
              <a:rPr lang="en-US" dirty="0" smtClean="0"/>
              <a:t> and reducers</a:t>
            </a:r>
          </a:p>
          <a:p>
            <a:pPr lvl="1"/>
            <a:r>
              <a:rPr lang="en-US" dirty="0" smtClean="0"/>
              <a:t>Capture dependencies across multiple keys and values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1200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Issues and Tradeoffs</a:t>
            </a:r>
            <a:endParaRPr lang="en-US" dirty="0" smtClean="0"/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Tradeoff: Developer code vs. framework</a:t>
            </a:r>
          </a:p>
          <a:p>
            <a:r>
              <a:rPr lang="en-US" dirty="0" smtClean="0"/>
              <a:t>Tradeoff: CPU vs. RAM </a:t>
            </a:r>
            <a:r>
              <a:rPr lang="en-US" dirty="0"/>
              <a:t>vs. disk vs. network</a:t>
            </a:r>
          </a:p>
          <a:p>
            <a:r>
              <a:rPr lang="en-US" dirty="0" smtClean="0"/>
              <a:t>Number of key-value pairs</a:t>
            </a:r>
          </a:p>
          <a:p>
            <a:pPr lvl="1"/>
            <a:r>
              <a:rPr lang="en-US" dirty="0" smtClean="0"/>
              <a:t>Sorting and shuffling data across the network</a:t>
            </a:r>
          </a:p>
          <a:p>
            <a:r>
              <a:rPr lang="en-US" dirty="0" smtClean="0"/>
              <a:t>Size of each key-value pair</a:t>
            </a:r>
          </a:p>
          <a:p>
            <a:pPr lvl="1"/>
            <a:r>
              <a:rPr lang="en-US" dirty="0" smtClean="0"/>
              <a:t>De/serialization overhead</a:t>
            </a:r>
          </a:p>
          <a:p>
            <a:r>
              <a:rPr lang="en-US" dirty="0" smtClean="0"/>
              <a:t>Local aggregation</a:t>
            </a:r>
          </a:p>
          <a:p>
            <a:pPr lvl="1"/>
            <a:r>
              <a:rPr lang="en-US" dirty="0" smtClean="0"/>
              <a:t>Opportunities to perform local aggregation varies</a:t>
            </a:r>
          </a:p>
          <a:p>
            <a:pPr lvl="1"/>
            <a:r>
              <a:rPr lang="en-US" dirty="0" smtClean="0"/>
              <a:t>Combiners make a big difference</a:t>
            </a:r>
          </a:p>
          <a:p>
            <a:pPr lvl="1"/>
            <a:r>
              <a:rPr lang="en-US" dirty="0" smtClean="0"/>
              <a:t>Combiners vs. in-mapper combining</a:t>
            </a:r>
          </a:p>
          <a:p>
            <a:r>
              <a:rPr lang="en-US" dirty="0" smtClean="0"/>
              <a:t>Watch out for load imbalance</a:t>
            </a:r>
          </a:p>
        </p:txBody>
      </p:sp>
    </p:spTree>
    <p:extLst>
      <p:ext uri="{BB962C8B-B14F-4D97-AF65-F5344CB8AC3E}">
        <p14:creationId xmlns:p14="http://schemas.microsoft.com/office/powerpoint/2010/main" val="15852413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Debugging at Scale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Works on small datasets, won’t scale… why?</a:t>
            </a:r>
          </a:p>
          <a:p>
            <a:pPr lvl="1"/>
            <a:r>
              <a:rPr lang="en-US" dirty="0" smtClean="0"/>
              <a:t>Memory management issues (buffering and object creation)</a:t>
            </a:r>
          </a:p>
          <a:p>
            <a:pPr lvl="1"/>
            <a:r>
              <a:rPr lang="en-US" dirty="0" smtClean="0"/>
              <a:t>Too much intermediate data</a:t>
            </a:r>
          </a:p>
          <a:p>
            <a:pPr lvl="1"/>
            <a:r>
              <a:rPr lang="en-US" dirty="0" smtClean="0"/>
              <a:t>Mangled input records</a:t>
            </a:r>
          </a:p>
          <a:p>
            <a:r>
              <a:rPr lang="en-US" dirty="0" smtClean="0"/>
              <a:t>Real-world data is messy!</a:t>
            </a:r>
          </a:p>
          <a:p>
            <a:pPr lvl="1"/>
            <a:r>
              <a:rPr lang="en-US" dirty="0" smtClean="0"/>
              <a:t>There’s no such thing as “consistent data”</a:t>
            </a:r>
          </a:p>
          <a:p>
            <a:pPr lvl="1"/>
            <a:r>
              <a:rPr lang="en-US" dirty="0" smtClean="0"/>
              <a:t>Watch out for corner cases</a:t>
            </a:r>
          </a:p>
          <a:p>
            <a:pPr lvl="1"/>
            <a:r>
              <a:rPr lang="en-US" dirty="0" smtClean="0"/>
              <a:t>Isolate unexpected behavior, bring local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97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-533400" y="5867400"/>
            <a:ext cx="102108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kern="0" dirty="0" smtClean="0">
                <a:latin typeface="Gill Sans"/>
                <a:ea typeface="+mj-ea"/>
                <a:cs typeface="Gill Sans"/>
              </a:rPr>
              <a:t>Remember: Assignment 1 due next Tuesday at 8:30am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0" y="22860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dirty="0" smtClean="0">
                <a:solidFill>
                  <a:schemeClr val="tx1"/>
                </a:solidFill>
              </a:rPr>
              <a:t>MapReduce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539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MapReduce: Recap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Programmers must specify: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</a:rPr>
              <a:t>map</a:t>
            </a:r>
            <a:r>
              <a:rPr lang="en-US" dirty="0" smtClean="0"/>
              <a:t> (k, v) </a:t>
            </a:r>
            <a:r>
              <a:rPr lang="en-US" dirty="0" smtClean="0">
                <a:cs typeface="Arial" charset="0"/>
              </a:rPr>
              <a:t>→ &lt;k’, v’&gt;*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reduce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All values with the same key are reduced together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Optionally, also: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partition</a:t>
            </a:r>
            <a:r>
              <a:rPr lang="en-US" dirty="0" smtClean="0">
                <a:cs typeface="Arial" charset="0"/>
              </a:rPr>
              <a:t> (k’, number of partitions) → partition for k’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Often a simple hash of the key, e.g., hash(k’) mod n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Divides up key space for parallel reduce operations</a:t>
            </a:r>
          </a:p>
          <a:p>
            <a:pPr lvl="1">
              <a:lnSpc>
                <a:spcPct val="90000"/>
              </a:lnSpc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combine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Mini-reducers that run in memory after the map phase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Used as an optimization to reduce network traffic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The execution framework handles everything else…</a:t>
            </a:r>
          </a:p>
          <a:p>
            <a:pPr lvl="1">
              <a:lnSpc>
                <a:spcPct val="90000"/>
              </a:lnSpc>
            </a:pPr>
            <a:endParaRPr lang="en-US" dirty="0" smtClean="0"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5531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Shuffle and Sort:</a:t>
            </a:r>
            <a:r>
              <a:rPr lang="en-US" b="0" dirty="0">
                <a:solidFill>
                  <a:schemeClr val="bg2"/>
                </a:solidFill>
              </a:rPr>
              <a:t> aggregate values by keys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99094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“Everything Else”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execution framework handles everything else…</a:t>
            </a:r>
          </a:p>
          <a:p>
            <a:pPr lvl="1"/>
            <a:r>
              <a:rPr lang="en-US" dirty="0" smtClean="0"/>
              <a:t>Scheduling: assigns workers to map and reduce tasks</a:t>
            </a:r>
          </a:p>
          <a:p>
            <a:pPr lvl="1"/>
            <a:r>
              <a:rPr lang="en-US" dirty="0" smtClean="0"/>
              <a:t>“Data distribution”: moves processes to data</a:t>
            </a:r>
          </a:p>
          <a:p>
            <a:pPr lvl="1"/>
            <a:r>
              <a:rPr lang="en-US" dirty="0" smtClean="0"/>
              <a:t>Synchronization: gathers, sorts, and shuffles intermediate data</a:t>
            </a:r>
          </a:p>
          <a:p>
            <a:pPr lvl="1"/>
            <a:r>
              <a:rPr lang="en-US" dirty="0" smtClean="0"/>
              <a:t>Errors and faults: detects worker failures and restarts</a:t>
            </a:r>
          </a:p>
          <a:p>
            <a:r>
              <a:rPr lang="en-US" dirty="0" smtClean="0"/>
              <a:t>Limited control over data and execution flow</a:t>
            </a:r>
          </a:p>
          <a:p>
            <a:pPr lvl="1"/>
            <a:r>
              <a:rPr lang="en-US" dirty="0" smtClean="0"/>
              <a:t>All algorithms must expressed in m, r, c, p</a:t>
            </a:r>
          </a:p>
          <a:p>
            <a:r>
              <a:rPr lang="en-US" dirty="0" smtClean="0"/>
              <a:t>You don’t know:</a:t>
            </a:r>
          </a:p>
          <a:p>
            <a:pPr lvl="1"/>
            <a:r>
              <a:rPr lang="en-US" dirty="0" smtClean="0"/>
              <a:t>Where </a:t>
            </a:r>
            <a:r>
              <a:rPr lang="en-US" dirty="0" err="1" smtClean="0"/>
              <a:t>mappers</a:t>
            </a:r>
            <a:r>
              <a:rPr lang="en-US" dirty="0" smtClean="0"/>
              <a:t> and reducers run</a:t>
            </a:r>
          </a:p>
          <a:p>
            <a:pPr lvl="1"/>
            <a:r>
              <a:rPr lang="en-US" dirty="0" smtClean="0"/>
              <a:t>When a mapper or reducer begins or finishes</a:t>
            </a:r>
          </a:p>
          <a:p>
            <a:pPr lvl="1"/>
            <a:r>
              <a:rPr lang="en-US" dirty="0" smtClean="0"/>
              <a:t>Which input a particular mapper is processing</a:t>
            </a:r>
          </a:p>
          <a:p>
            <a:pPr lvl="1"/>
            <a:r>
              <a:rPr lang="en-US" dirty="0" smtClean="0"/>
              <a:t>Which intermediate key a particular reducer is processing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246417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Tools for Synchronization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Cleverly-constructed data structures</a:t>
            </a:r>
          </a:p>
          <a:p>
            <a:pPr lvl="1"/>
            <a:r>
              <a:rPr lang="en-US" dirty="0" smtClean="0"/>
              <a:t>Bring partial results together</a:t>
            </a:r>
          </a:p>
          <a:p>
            <a:r>
              <a:rPr lang="en-US" dirty="0" smtClean="0"/>
              <a:t>Sort order of intermediate keys</a:t>
            </a:r>
          </a:p>
          <a:p>
            <a:pPr lvl="1"/>
            <a:r>
              <a:rPr lang="en-US" dirty="0" smtClean="0"/>
              <a:t>Control order in which reducers process keys</a:t>
            </a:r>
          </a:p>
          <a:p>
            <a:r>
              <a:rPr lang="en-US" dirty="0" smtClean="0"/>
              <a:t>Partitioner</a:t>
            </a:r>
          </a:p>
          <a:p>
            <a:pPr lvl="1"/>
            <a:r>
              <a:rPr lang="en-US" dirty="0" smtClean="0"/>
              <a:t>Control which reducer processes which keys</a:t>
            </a:r>
          </a:p>
          <a:p>
            <a:r>
              <a:rPr lang="en-US" dirty="0" smtClean="0"/>
              <a:t>Preserving state in </a:t>
            </a:r>
            <a:r>
              <a:rPr lang="en-US" dirty="0" err="1" smtClean="0"/>
              <a:t>mappers</a:t>
            </a:r>
            <a:r>
              <a:rPr lang="en-US" dirty="0" smtClean="0"/>
              <a:t> and reducers</a:t>
            </a:r>
          </a:p>
          <a:p>
            <a:pPr lvl="1"/>
            <a:r>
              <a:rPr lang="en-US" dirty="0" smtClean="0"/>
              <a:t>Capture dependencies across multiple keys and values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445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47584</TotalTime>
  <Words>2110</Words>
  <Application>Microsoft Macintosh PowerPoint</Application>
  <PresentationFormat>On-screen Show (4:3)</PresentationFormat>
  <Paragraphs>409</Paragraphs>
  <Slides>48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49" baseType="lpstr">
      <vt:lpstr>Default Design</vt:lpstr>
      <vt:lpstr>PowerPoint Presentation</vt:lpstr>
      <vt:lpstr>PowerPoint Presentation</vt:lpstr>
      <vt:lpstr>PowerPoint Presentation</vt:lpstr>
      <vt:lpstr>MapReduce Algorithm Design</vt:lpstr>
      <vt:lpstr>PowerPoint Presentation</vt:lpstr>
      <vt:lpstr>MapReduce: Recap</vt:lpstr>
      <vt:lpstr>PowerPoint Presentation</vt:lpstr>
      <vt:lpstr>“Everything Else”</vt:lpstr>
      <vt:lpstr>Tools for Synchronization</vt:lpstr>
      <vt:lpstr>MapReduce API*</vt:lpstr>
      <vt:lpstr>Preserving State</vt:lpstr>
      <vt:lpstr>Scalable Hadoop Algorithms: Themes</vt:lpstr>
      <vt:lpstr>Importance of Local Aggregation</vt:lpstr>
      <vt:lpstr>Shuffle and Sort</vt:lpstr>
      <vt:lpstr>Word Count: Baseline</vt:lpstr>
      <vt:lpstr>Word Count: Version 1</vt:lpstr>
      <vt:lpstr>Word Count: Version 2</vt:lpstr>
      <vt:lpstr>Design Pattern for Local Aggregation</vt:lpstr>
      <vt:lpstr>Combiner Design</vt:lpstr>
      <vt:lpstr>Computing the Mean: Version 1</vt:lpstr>
      <vt:lpstr>Computing the Mean: Version 2</vt:lpstr>
      <vt:lpstr>Computing the Mean: Version 3</vt:lpstr>
      <vt:lpstr>Computing the Mean: Version 4</vt:lpstr>
      <vt:lpstr>PowerPoint Presentation</vt:lpstr>
      <vt:lpstr>Algorithm Design: Running Example</vt:lpstr>
      <vt:lpstr>MapReduce: Large Counting Problems</vt:lpstr>
      <vt:lpstr>First Try: “Pairs”</vt:lpstr>
      <vt:lpstr>Pairs: Pseudo-Code</vt:lpstr>
      <vt:lpstr>“Pairs” Analysis</vt:lpstr>
      <vt:lpstr>Another Try: “Stripes”</vt:lpstr>
      <vt:lpstr>Stripes: Pseudo-Code</vt:lpstr>
      <vt:lpstr>“Stripes” Analysis</vt:lpstr>
      <vt:lpstr>PowerPoint Presentation</vt:lpstr>
      <vt:lpstr>PowerPoint Presentation</vt:lpstr>
      <vt:lpstr>Stripes &gt;&gt; Pairs?</vt:lpstr>
      <vt:lpstr>Tradeoffs</vt:lpstr>
      <vt:lpstr>Relative Frequencies</vt:lpstr>
      <vt:lpstr>f(B|A): “Stripes” </vt:lpstr>
      <vt:lpstr>f(B|A): “Pairs” </vt:lpstr>
      <vt:lpstr>f(B|A): “Pairs” </vt:lpstr>
      <vt:lpstr>“Order Inversion”</vt:lpstr>
      <vt:lpstr>Synchronization: Pairs vs. Stripes</vt:lpstr>
      <vt:lpstr>Secondary Sorting</vt:lpstr>
      <vt:lpstr>Secondary Sorting: Solutions</vt:lpstr>
      <vt:lpstr>Recap: Tools for Synchronization</vt:lpstr>
      <vt:lpstr>Issues and Tradeoffs</vt:lpstr>
      <vt:lpstr>Debugging at Scale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8432</cp:revision>
  <dcterms:created xsi:type="dcterms:W3CDTF">2012-08-31T06:36:49Z</dcterms:created>
  <dcterms:modified xsi:type="dcterms:W3CDTF">2016-01-15T21:09:00Z</dcterms:modified>
  <cp:category/>
</cp:coreProperties>
</file>